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EB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74920"/>
            <a:ext cx="12191695" cy="1783080"/>
          </a:xfrm>
          <a:prstGeom prst="rect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85800"/>
            <a:ext cx="2694432" cy="1554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514600"/>
            <a:ext cx="1036015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 i="0">
                <a:solidFill>
                  <a:srgbClr val="FFFFFF"/>
                </a:solidFill>
                <a:latin typeface="Segoe UI"/>
              </a:rPr>
              <a:t>Prima Mart Scanner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46120"/>
            <a:ext cx="1036015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FFFFFF"/>
                </a:solidFill>
                <a:latin typeface="Segoe UI"/>
              </a:rPr>
              <a:t>App Walkthrough — Pages, Buttons &amp; Real-Backend Workflow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48072" y="5577840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none"/>
          <a:lstStyle/>
          <a:p>
            <a:pPr algn="ctr"/>
            <a:r>
              <a:rPr sz="1300" b="1">
                <a:solidFill>
                  <a:srgbClr val="212121"/>
                </a:solidFill>
                <a:latin typeface="Segoe UI"/>
              </a:rPr>
              <a:t>100% REAL DATA — NO MOCKS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6172200"/>
            <a:ext cx="1036015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1">
                <a:solidFill>
                  <a:srgbClr val="E8F5E0"/>
                </a:solidFill>
                <a:latin typeface="Segoe UI"/>
              </a:rPr>
              <a:t>Captured against the live OCR + AI classification backend, with a real account and zero staged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What We'll Walk Through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572768"/>
            <a:ext cx="502920" cy="502920"/>
          </a:xfrm>
          <a:prstGeom prst="ellipse">
            <a:avLst/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508760"/>
            <a:ext cx="4023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12121"/>
                </a:solidFill>
                <a:latin typeface="Segoe UI"/>
              </a:rPr>
              <a:t>Architecture at a Glance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874520"/>
            <a:ext cx="969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757575"/>
                </a:solidFill>
                <a:latin typeface="Segoe UI"/>
              </a:rPr>
              <a:t>How the Flutter app, gateway, OCR pipeline &amp; AI classifier fit together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2350008"/>
            <a:ext cx="502920" cy="502920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286000"/>
            <a:ext cx="4023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12121"/>
                </a:solidFill>
                <a:latin typeface="Segoe UI"/>
              </a:rPr>
              <a:t>Auth &amp; Navigation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651760"/>
            <a:ext cx="969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757575"/>
                </a:solidFill>
                <a:latin typeface="Segoe UI"/>
              </a:rPr>
              <a:t>Login, permissions, the drawer, and the DO/Product mode switch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3127248"/>
            <a:ext cx="502920" cy="502920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063240"/>
            <a:ext cx="4023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12121"/>
                </a:solidFill>
                <a:latin typeface="Segoe UI"/>
              </a:rPr>
              <a:t>DO Scan End-to-End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429000"/>
            <a:ext cx="969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757575"/>
                </a:solidFill>
                <a:latin typeface="Segoe UI"/>
              </a:rPr>
              <a:t>Photo → blur check → real OCR → review → confirm → printable receipt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3904488"/>
            <a:ext cx="502920" cy="502920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40480"/>
            <a:ext cx="4023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12121"/>
                </a:solidFill>
                <a:latin typeface="Segoe UI"/>
              </a:rPr>
              <a:t>Product Scan End-to-End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206240"/>
            <a:ext cx="969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757575"/>
                </a:solidFill>
                <a:latin typeface="Segoe UI"/>
              </a:rPr>
              <a:t>Photo → AI SKU classification → auto expiry read → confirm</a:t>
            </a:r>
          </a:p>
        </p:txBody>
      </p:sp>
      <p:sp>
        <p:nvSpPr>
          <p:cNvPr id="18" name="Oval 17"/>
          <p:cNvSpPr/>
          <p:nvPr/>
        </p:nvSpPr>
        <p:spPr>
          <a:xfrm>
            <a:off x="640080" y="4681728"/>
            <a:ext cx="502920" cy="502920"/>
          </a:xfrm>
          <a:prstGeom prst="ellipse">
            <a:avLst/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617720"/>
            <a:ext cx="4023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12121"/>
                </a:solidFill>
                <a:latin typeface="Segoe UI"/>
              </a:rPr>
              <a:t>History, Logout &amp; Guardrails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983480"/>
            <a:ext cx="969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757575"/>
                </a:solidFill>
                <a:latin typeface="Segoe UI"/>
              </a:rPr>
              <a:t>Confirmed records, the unsynced-document warning, real failure states</a:t>
            </a:r>
          </a:p>
        </p:txBody>
      </p:sp>
      <p:sp>
        <p:nvSpPr>
          <p:cNvPr id="21" name="Oval 20"/>
          <p:cNvSpPr/>
          <p:nvPr/>
        </p:nvSpPr>
        <p:spPr>
          <a:xfrm>
            <a:off x="640080" y="5458968"/>
            <a:ext cx="502920" cy="502920"/>
          </a:xfrm>
          <a:prstGeom prst="ellipse">
            <a:avLst/>
          </a:prstGeom>
          <a:solidFill>
            <a:srgbClr val="D32F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5394960"/>
            <a:ext cx="4023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12121"/>
                </a:solidFill>
                <a:latin typeface="Segoe UI"/>
              </a:rPr>
              <a:t>Key Algorithms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5760720"/>
            <a:ext cx="969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757575"/>
                </a:solidFill>
                <a:latin typeface="Segoe UI"/>
              </a:rPr>
              <a:t>Laplacian blur score, upload/poll/retry logic, DINOv2 similarity search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05DAA"/>
                </a:solidFill>
                <a:latin typeface="Segoe UI"/>
              </a:rPr>
              <a:t>SYSTEM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Architecture at a Glance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2377440"/>
            <a:ext cx="2148840" cy="1554480"/>
          </a:xfrm>
          <a:prstGeom prst="roundRect">
            <a:avLst>
              <a:gd name="adj" fmla="val 6000"/>
            </a:avLst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Flutter App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Segoe UI"/>
              </a:rPr>
              <a:t>(this UI)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63240" y="2377440"/>
            <a:ext cx="2148840" cy="1554480"/>
          </a:xfrm>
          <a:prstGeom prst="roundRect">
            <a:avLst>
              <a:gd name="adj" fmla="val 6000"/>
            </a:avLst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Next.js API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Segoe UI"/>
              </a:rPr>
              <a:t>Gateway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2377440"/>
            <a:ext cx="2148840" cy="1554480"/>
          </a:xfrm>
          <a:prstGeom prst="roundRect">
            <a:avLst>
              <a:gd name="adj" fmla="val 6000"/>
            </a:avLst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OCR Pipeline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Segoe UI"/>
              </a:rPr>
              <a:t>(PaddleOCR + vLLM)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Segoe UI"/>
              </a:rPr>
              <a:t>DINOv2 Classifier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83879" y="2377440"/>
            <a:ext cx="2148840" cy="1554480"/>
          </a:xfrm>
          <a:prstGeom prst="roundRect">
            <a:avLst>
              <a:gd name="adj" fmla="val 6000"/>
            </a:avLst>
          </a:prstGeom>
          <a:solidFill>
            <a:srgbClr val="388E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FFFFF"/>
                </a:solidFill>
                <a:latin typeface="Segoe UI"/>
              </a:rPr>
              <a:t>PostgreSQL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Segoe UI"/>
              </a:rPr>
              <a:t>(accounts, documents,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Segoe UI"/>
              </a:rPr>
              <a:t>SKU master)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697480" y="3044952"/>
            <a:ext cx="320040" cy="219456"/>
          </a:xfrm>
          <a:prstGeom prst="rightArrow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94560" y="2057400"/>
            <a:ext cx="1325880" cy="27432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757575"/>
                </a:solidFill>
                <a:latin typeface="Segoe UI"/>
              </a:rPr>
              <a:t>HTTPS + JWT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257800" y="3044952"/>
            <a:ext cx="320040" cy="219456"/>
          </a:xfrm>
          <a:prstGeom prst="rightArrow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0" y="2057400"/>
            <a:ext cx="1325880" cy="27432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757575"/>
                </a:solidFill>
                <a:latin typeface="Segoe UI"/>
              </a:rPr>
              <a:t>REST /v1/*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818120" y="3044952"/>
            <a:ext cx="320039" cy="219456"/>
          </a:xfrm>
          <a:prstGeom prst="rightArrow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0" y="2057400"/>
            <a:ext cx="1325879" cy="27432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757575"/>
                </a:solidFill>
                <a:latin typeface="Segoe UI"/>
              </a:rPr>
              <a:t>SQL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343400"/>
            <a:ext cx="11155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212121"/>
                </a:solidFill>
                <a:latin typeface="Segoe UI"/>
              </a:rPr>
              <a:t>Two independent capture modes, one shared pipeline: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754880"/>
            <a:ext cx="1078992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 b="1">
                <a:solidFill>
                  <a:srgbClr val="4C8F30"/>
                </a:solidFill>
                <a:latin typeface="Segoe UI"/>
              </a:rPr>
              <a:t>▸  DO Scan:</a:t>
            </a:r>
            <a:r>
              <a:rPr sz="1350" b="0">
                <a:solidFill>
                  <a:srgbClr val="212121"/>
                </a:solidFill>
                <a:latin typeface="Segoe UI"/>
              </a:rPr>
              <a:t>  photo of a paper Delivery Order → PaddleOCR-VL-1.6 on vLLM reads header + item table → matched against sku_master.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 b="1">
                <a:solidFill>
                  <a:srgbClr val="4C8F30"/>
                </a:solidFill>
                <a:latin typeface="Segoe UI"/>
              </a:rPr>
              <a:t>▸  Product Scan:</a:t>
            </a:r>
            <a:r>
              <a:rPr sz="1350" b="0">
                <a:solidFill>
                  <a:srgbClr val="212121"/>
                </a:solidFill>
                <a:latin typeface="Segoe UI"/>
              </a:rPr>
              <a:t>  photo of a package → DINOv2 vision-transformer similarity search (YOLO classifier fallback) identifies the SKU, PaddleOCR reads the printed expiry date.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 b="1">
                <a:solidFill>
                  <a:srgbClr val="4C8F30"/>
                </a:solidFill>
                <a:latin typeface="Segoe UI"/>
              </a:rPr>
              <a:t>▸  Every write is JWT-authenticated</a:t>
            </a:r>
            <a:r>
              <a:rPr sz="1350" b="0">
                <a:solidFill>
                  <a:srgbClr val="212121"/>
                </a:solidFill>
                <a:latin typeface="Segoe UI"/>
              </a:rPr>
              <a:t>  (Authorization: Bearer &lt;token&gt;) and geotagged with the device's GPS at capture time.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1 • AUTH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Splash &amp; Login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3796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1-splash-sc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54480"/>
            <a:ext cx="1872234" cy="4160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3796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1. Splash screen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28950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2-login-emp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954" y="1554480"/>
            <a:ext cx="1872234" cy="4160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28950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2. Login form (empty)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04104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D32F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04-login-error-wrong-passwo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08" y="1554480"/>
            <a:ext cx="1872234" cy="41605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04104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3. Wrong password → real 401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1262" y="1737360"/>
            <a:ext cx="292608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Masuk:</a:t>
            </a:r>
            <a:r>
              <a:rPr sz="1300" b="0">
                <a:solidFill>
                  <a:srgbClr val="212121"/>
                </a:solidFill>
                <a:latin typeface="Segoe UI"/>
              </a:rPr>
              <a:t>  calls POST /api/v1/auth/login.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Real bcrypt check</a:t>
            </a:r>
            <a:r>
              <a:rPr sz="1300" b="0">
                <a:solidFill>
                  <a:srgbClr val="212121"/>
                </a:solidFill>
                <a:latin typeface="Segoe UI"/>
              </a:rPr>
              <a:t>  — the 401 banner shown is the backend's own rejection message, not client-side.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No self-serve signup</a:t>
            </a:r>
            <a:r>
              <a:rPr sz="1300" b="0">
                <a:solidFill>
                  <a:srgbClr val="212121"/>
                </a:solidFill>
                <a:latin typeface="Segoe UI"/>
              </a:rPr>
              <a:t>  — credentials come from a central admin.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1 • AUTH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Location Permission &amp; Camera Home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3796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3-location-permission-dia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54480"/>
            <a:ext cx="1872234" cy="4160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3796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Real Android OS prompt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28950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4b-camera-home-do-m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954" y="1554480"/>
            <a:ext cx="1872234" cy="4160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28950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DO Scan home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04104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09-camera-home-product-mo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08" y="1554480"/>
            <a:ext cx="1872234" cy="41605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04104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Product Scan home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1262" y="1737360"/>
            <a:ext cx="292608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Why location?</a:t>
            </a:r>
            <a:r>
              <a:rPr sz="1250" b="0">
                <a:solidFill>
                  <a:srgbClr val="212121"/>
                </a:solidFill>
                <a:latin typeface="Segoe UI"/>
              </a:rPr>
              <a:t>  every uploaded document is geotagged at capture time — requested once, right after login.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Ambil Foto Kamera</a:t>
            </a:r>
            <a:r>
              <a:rPr sz="1250" b="0">
                <a:solidFill>
                  <a:srgbClr val="212121"/>
                </a:solidFill>
                <a:latin typeface="Segoe UI"/>
              </a:rPr>
              <a:t>  opens the OS camera (2048×2048 @ 85% JPEG).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Pilih Dari Galeri</a:t>
            </a:r>
            <a:r>
              <a:rPr sz="1250" b="0">
                <a:solidFill>
                  <a:srgbClr val="212121"/>
                </a:solidFill>
                <a:latin typeface="Segoe UI"/>
              </a:rPr>
              <a:t>  opens the OS photo picker; uses EXIF GPS if present.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Riwayat Dokumen</a:t>
            </a:r>
            <a:r>
              <a:rPr sz="1250" b="0">
                <a:solidFill>
                  <a:srgbClr val="212121"/>
                </a:solidFill>
                <a:latin typeface="Segoe UI"/>
              </a:rPr>
              <a:t>  jumps straight to History.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1 • AUTH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Navigation Drawer &amp; Mode Toggle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5-drawer-menu-do-mo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72234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90956" y="1522476"/>
            <a:ext cx="1936242" cy="422452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F57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Drawer — DO Scan active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11830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08-drawer-mode-toggle-produ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834" y="1554480"/>
            <a:ext cx="1872234" cy="416052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211830" y="1522476"/>
            <a:ext cx="1936242" cy="422452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11830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Toggled → Product Scan active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4708" y="1737360"/>
            <a:ext cx="35661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Store identity</a:t>
            </a:r>
            <a:r>
              <a:rPr sz="1250" b="0">
                <a:solidFill>
                  <a:srgbClr val="212121"/>
                </a:solidFill>
                <a:latin typeface="Segoe UI"/>
              </a:rPr>
              <a:t>  “Prima Fresh Mart / PM PADEMANGAN” comes straight from the logged-in JWT profile, not hardcoded.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Mode toggle</a:t>
            </a:r>
            <a:r>
              <a:rPr sz="1250" b="0">
                <a:solidFill>
                  <a:srgbClr val="212121"/>
                </a:solidFill>
                <a:latin typeface="Segoe UI"/>
              </a:rPr>
              <a:t>  global state read everywhere: camera home copy, upload's scan_mode tag, and the History tab switcher.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Color convention</a:t>
            </a:r>
            <a:r>
              <a:rPr sz="1250" b="0">
                <a:solidFill>
                  <a:srgbClr val="212121"/>
                </a:solidFill>
                <a:latin typeface="Segoe UI"/>
              </a:rPr>
              <a:t>  orange = DO Scan, green = Product Scan — reused consistently across the whole app.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Working items:</a:t>
            </a:r>
            <a:r>
              <a:rPr sz="1250" b="0">
                <a:solidFill>
                  <a:srgbClr val="212121"/>
                </a:solidFill>
                <a:latin typeface="Segoe UI"/>
              </a:rPr>
              <a:t>  Home, History, Mode toggle, Help, Logout.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Stubbed items:</a:t>
            </a:r>
            <a:r>
              <a:rPr sz="1250" b="0">
                <a:solidFill>
                  <a:srgbClr val="212121"/>
                </a:solidFill>
                <a:latin typeface="Segoe UI"/>
              </a:rPr>
              <a:t>  Profile, Notifications, Settings — show a “coming soon” snackbar.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1 • AUTH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Help Dialog &amp; Not-Yet-Built Features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248156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6-drawer-help-dia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554480"/>
            <a:ext cx="1872234" cy="4160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8156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Help → static “About” dialog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69030" y="1522476"/>
            <a:ext cx="1936242" cy="42245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07-drawer-notimplemented-snack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034" y="1554480"/>
            <a:ext cx="1872234" cy="4160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69030" y="5792724"/>
            <a:ext cx="19362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Profile / Notifications / Settings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1908" y="2011680"/>
            <a:ext cx="274320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Help opens instantly — no network call, just static company info.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The other three drawer items close the drawer and surface a “feature coming soon!” snackbar — clearly scoped as future work.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015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0DA"/>
                </a:solidFill>
                <a:latin typeface="Segoe UI"/>
              </a:rPr>
              <a:t>SECTION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36015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FFFFFF"/>
                </a:solidFill>
                <a:latin typeface="Segoe UI"/>
              </a:rPr>
              <a:t>DO Scan — End to 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840480"/>
            <a:ext cx="1036015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0" i="0">
                <a:solidFill>
                  <a:srgbClr val="FFF0DA"/>
                </a:solidFill>
                <a:latin typeface="Segoe UI"/>
              </a:rPr>
              <a:t>Photo → Blur Check → Real OCR → Review &amp; Edit → Confirm → Printable Receipt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1 — On-Device Photo Quality Check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379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0-image-preview-blur-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54480"/>
            <a:ext cx="1851660" cy="411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5379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D32F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Real score: 75.6/100 → flagged blurry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0837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21-product-image-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380" y="1554480"/>
            <a:ext cx="1851660" cy="41148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00837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0837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Real score: 100/100 → sharp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4960" y="164592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12121"/>
                </a:solidFill>
                <a:latin typeface="Segoe UI"/>
              </a:rPr>
              <a:t>Laplacian Variance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60" y="2057400"/>
            <a:ext cx="301752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Downscale to 300px, crop center 60%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Gaussian blur (denoise) → grayscale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3×3 Laplacian at every pixel:
4×center − L − R − T − B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Score = variance of that Laplacian map, scaled 0–100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Threshold: 80. Below it → red warning, but upload stays allowed (advisory, not blocking).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2 — Upload &amp; Background Processing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1-history-pending-up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51660" cy="411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09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Uploading — lands in local queue instantly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11b-document-processing-failed-timeo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1554480"/>
            <a:ext cx="1851660" cy="41148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D32F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912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REAL failure — host Wi-Fi dropped live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3560" y="1737360"/>
            <a:ext cx="35661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Queued instantly</a:t>
            </a:r>
            <a:r>
              <a:rPr sz="1250" b="0">
                <a:solidFill>
                  <a:srgbClr val="212121"/>
                </a:solidFill>
                <a:latin typeface="Segoe UI"/>
              </a:rPr>
              <a:t>  to a local Hive-backed store before the network call even starts — survives an app kill.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POST /documents/upload</a:t>
            </a:r>
            <a:r>
              <a:rPr sz="1250" b="0">
                <a:solidFill>
                  <a:srgbClr val="212121"/>
                </a:solidFill>
                <a:latin typeface="Segoe UI"/>
              </a:rPr>
              <a:t>  (multipart: image + GPS + scan_mode), then polls GET /documents/:id every 2s, up to ~4.3 minutes.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Not staged:</a:t>
            </a:r>
            <a:r>
              <a:rPr sz="1250" b="0">
                <a:solidFill>
                  <a:srgbClr val="212121"/>
                </a:solidFill>
                <a:latin typeface="Segoe UI"/>
              </a:rPr>
              <a:t>  the timeout shown here happened for real when this capture session's Wi-Fi dropped mid-flow.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Auto-resume:</a:t>
            </a:r>
            <a:r>
              <a:rPr sz="1250" b="0">
                <a:solidFill>
                  <a:srgbClr val="212121"/>
                </a:solidFill>
                <a:latin typeface="Segoe UI"/>
              </a:rPr>
              <a:t>  on relaunch, any item still processing/uploading picks the poll loop back up automatically.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3 — Ready to Review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351276" y="1431036"/>
            <a:ext cx="1997964" cy="43616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2-document-parsed-ready-to-confi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1463040"/>
            <a:ext cx="1933956" cy="42976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351276" y="1431036"/>
            <a:ext cx="1997964" cy="436168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1276" y="5838444"/>
            <a:ext cx="199796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Real vLLM/PaddleOCR pass finished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737360"/>
            <a:ext cx="246888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212121"/>
                </a:solidFill>
                <a:latin typeface="Segoe UI"/>
              </a:rPr>
              <a:t>After the network recovered, the same document finished a real OCR pass — “Ketuk untuk dikonfirmasi” (tap to confirm) with a green check.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1737360"/>
            <a:ext cx="310896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1">
                <a:solidFill>
                  <a:srgbClr val="757575"/>
                </a:solidFill>
                <a:latin typeface="Segoe UI"/>
              </a:rPr>
              <a:t>This is the exact same pending item from the previous slide — same document, recovered automatically once connectivity returned.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4 — Review &amp; Edit: Real Extracted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" y="1522476"/>
            <a:ext cx="1956816" cy="427024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3-editor-real-ocr-result-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554480"/>
            <a:ext cx="1892808" cy="42062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8116" y="5838444"/>
            <a:ext cx="195681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Header fields — all OCR-read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9564" y="1522476"/>
            <a:ext cx="1956816" cy="427024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14-editor-real-ocr-result-item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1554480"/>
            <a:ext cx="1892808" cy="42062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69564" y="5838444"/>
            <a:ext cx="195681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5 items, matched to SKU master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43016" y="1737360"/>
            <a:ext cx="329184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Real extraction:</a:t>
            </a:r>
            <a:r>
              <a:rPr sz="1250" b="0">
                <a:solidFill>
                  <a:srgbClr val="212121"/>
                </a:solidFill>
                <a:latin typeface="Segoe UI"/>
              </a:rPr>
              <a:t>  Tanggal, No PO/SO/DO, Kepada Yth, Order Untuk, Alamat, Plat Truk — all read directly off the photo.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SKU matching:</a:t>
            </a:r>
            <a:r>
              <a:rPr sz="1250" b="0">
                <a:solidFill>
                  <a:srgbClr val="212121"/>
                </a:solidFill>
                <a:latin typeface="Segoe UI"/>
              </a:rPr>
              <a:t>  e.g. “Griller Size 2” on the paper → matched to 11310014 — AYAM SIZE 2 FROZEN (0.8-0.9)KG(*) in the master table.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Fully editable:</a:t>
            </a:r>
            <a:r>
              <a:rPr sz="1250" b="0">
                <a:solidFill>
                  <a:srgbClr val="212121"/>
                </a:solidFill>
                <a:latin typeface="Segoe UI"/>
              </a:rPr>
              <a:t>  every field is a text box — the operator corrects mistakes before confirming.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D32F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D32F2F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Real Finding — Silent Validation on Submit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613916"/>
            <a:ext cx="1874520" cy="4087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4b-editor-simpan-tapped-silent-valid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645920"/>
            <a:ext cx="1810512" cy="40233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90956" y="1613916"/>
            <a:ext cx="1874520" cy="408736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D32F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" y="5747004"/>
            <a:ext cx="1874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Tap Simpan &amp; Konfirmasi — nothing visibly happens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50108" y="1613916"/>
            <a:ext cx="1874520" cy="4087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5-editor-validation-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112" y="1645920"/>
            <a:ext cx="1810512" cy="40233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50108" y="5747004"/>
            <a:ext cx="1874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The real reason, only visible on inspection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95544" y="1737360"/>
            <a:ext cx="3200400" cy="3840480"/>
          </a:xfrm>
          <a:prstGeom prst="roundRect">
            <a:avLst>
              <a:gd name="adj" fmla="val 6000"/>
            </a:avLst>
          </a:prstGeom>
          <a:solidFill>
            <a:srgbClr val="FF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24144" y="1920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D32F2F"/>
                </a:solidFill>
                <a:latin typeface="Segoe UI"/>
              </a:rPr>
              <a:t>⚠ UX GAP FOUND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4144" y="2423160"/>
            <a:ext cx="2743200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“Nama Driver” was blank — photo only shows a signature, no printed name.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Form.validate() fails and the button's onPressed just returns — no SnackBar, no scroll-to-error.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00">
                <a:solidFill>
                  <a:srgbClr val="212121"/>
                </a:solidFill>
                <a:latin typeface="Segoe UI"/>
              </a:rPr>
              <a:t>▸  Recommendation: surface a toast or auto-scroll to the first invalid field.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5 — Confirmation Gate (Newest Feature)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6-editor-confirmation-dia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51660" cy="411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09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Konfirmasi Pengiriman dialog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17-editor-confirmation-dialog-fil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1554480"/>
            <a:ext cx="1851660" cy="41148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912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Name + checkbox → button unlocks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3560" y="1737360"/>
            <a:ext cx="35661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Why it exists:</a:t>
            </a:r>
            <a:r>
              <a:rPr sz="1250" b="0">
                <a:solidFill>
                  <a:srgbClr val="212121"/>
                </a:solidFill>
                <a:latin typeface="Segoe UI"/>
              </a:rPr>
              <a:t>  so a delivery can't be silently marked confirmed without someone at the store actually acknowledging it.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Nama Penerima</a:t>
            </a:r>
            <a:r>
              <a:rPr sz="1250" b="0">
                <a:solidFill>
                  <a:srgbClr val="212121"/>
                </a:solidFill>
                <a:latin typeface="Segoe UI"/>
              </a:rPr>
              <a:t>  — receiver / store-keeper name, required.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Consent checkbox</a:t>
            </a:r>
            <a:r>
              <a:rPr sz="1250" b="0">
                <a:solidFill>
                  <a:srgbClr val="212121"/>
                </a:solidFill>
                <a:latin typeface="Segoe UI"/>
              </a:rPr>
              <a:t>  — “Saya setuju...” must be checked.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Konfirmasi button</a:t>
            </a:r>
            <a:r>
              <a:rPr sz="1250" b="0">
                <a:solidFill>
                  <a:srgbClr val="212121"/>
                </a:solidFill>
                <a:latin typeface="Segoe UI"/>
              </a:rPr>
              <a:t>  stays disabled/greyed until both conditions are met.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Shipped in the latest commit:</a:t>
            </a:r>
            <a:r>
              <a:rPr sz="1250" b="0">
                <a:solidFill>
                  <a:srgbClr val="212121"/>
                </a:solidFill>
                <a:latin typeface="Segoe UI"/>
              </a:rPr>
              <a:t>  “scan-mode sync, confirmation-gated documents.”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6 — Saved &amp; Visible in History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8-document-saved-suc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51660" cy="411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“Dokumen Berhasil Disimpan!”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8-document-saved-suc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260" y="1554480"/>
            <a:ext cx="1851660" cy="411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912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History → DO Scan tab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3560" y="1920240"/>
            <a:ext cx="356616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PUT-confirmed document now shows: receiver name, PO number, date, item count.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Terkonfirmasi</a:t>
            </a:r>
            <a:r>
              <a:rPr sz="1300" b="0">
                <a:solidFill>
                  <a:srgbClr val="212121"/>
                </a:solidFill>
                <a:latin typeface="Segoe UI"/>
              </a:rPr>
              <a:t>  badge — green, matches the app's confirmed-state color.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Card is tappable to re-open, and has a print icon top-right.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F57C00"/>
                </a:solidFill>
                <a:latin typeface="Segoe UI"/>
              </a:rPr>
              <a:t>SECTION 2 • DO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7 — Printable Delivery Receipt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448556" y="1339596"/>
            <a:ext cx="2286000" cy="50017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20-pdf-pre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1371600"/>
            <a:ext cx="2221992" cy="49377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48556" y="6387084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Real Android print dialog + generated PDF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737360"/>
            <a:ext cx="338328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12121"/>
                </a:solidFill>
                <a:latin typeface="Segoe UI"/>
              </a:rPr>
              <a:t>“TANDA TERIMA PENGIRIMAN”</a:t>
            </a:r>
          </a:p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212121"/>
                </a:solidFill>
                <a:latin typeface="Segoe UI"/>
              </a:rPr>
              <a:t>(delivery receipt), generated on-device from the same confirmed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834640"/>
            <a:ext cx="338328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Header + full item table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Driver signature line (Ahmad Supriyanto)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Store receiver signature line (Siti Nurhaliza)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>
                <a:solidFill>
                  <a:srgbClr val="212121"/>
                </a:solidFill>
                <a:latin typeface="Segoe UI"/>
              </a:rPr>
              <a:t>▸  Opens the real OS print dialog — ready to print or save as PDF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EB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651760"/>
            <a:ext cx="1036015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E8F5E0"/>
                </a:solidFill>
                <a:latin typeface="Segoe UI"/>
              </a:rPr>
              <a:t>SECTION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36015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FFFFFF"/>
                </a:solidFill>
                <a:latin typeface="Segoe UI"/>
              </a:rPr>
              <a:t>Product Scan — End to 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840480"/>
            <a:ext cx="1036015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0" i="0">
                <a:solidFill>
                  <a:srgbClr val="E8F5E0"/>
                </a:solidFill>
                <a:latin typeface="Segoe UI"/>
              </a:rPr>
              <a:t>Photo → AI SKU Classification → Auto Expiry Read → Confirm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3 • PRODUCT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1–2 — Upload &amp; Classify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22-history-product-pending-up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51660" cy="411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09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Uploading, Product Scan tab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23-product-parsed-ready-to-confi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1554480"/>
            <a:ext cx="1851660" cy="41148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912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Classified — ready to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3560" y="1920240"/>
            <a:ext cx="356616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>
                <a:solidFill>
                  <a:srgbClr val="212121"/>
                </a:solidFill>
                <a:latin typeface="Segoe UI"/>
              </a:rPr>
              <a:t>▸  Same pending-queue mechanics as DO Scan — shared code path, different scan_mode tag.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>
                <a:solidFill>
                  <a:srgbClr val="212121"/>
                </a:solidFill>
                <a:latin typeface="Segoe UI"/>
              </a:rPr>
              <a:t>▸  Backend runs DINOv2 similarity search + PaddleOCR expiry extraction in a single pass at upload time.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3 • PRODUCT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3 — Real AI Classification Result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3796" y="1339596"/>
            <a:ext cx="2286000" cy="50017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24-product-editor-real-resu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71600"/>
            <a:ext cx="2221992" cy="49377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53796" y="1339596"/>
            <a:ext cx="2286000" cy="500176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" y="6387084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Review Hasil Produk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56432" y="1600200"/>
            <a:ext cx="484632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AI Product Classification:</a:t>
            </a:r>
            <a:r>
              <a:rPr sz="1300" b="0">
                <a:solidFill>
                  <a:srgbClr val="212121"/>
                </a:solidFill>
                <a:latin typeface="Segoe UI"/>
              </a:rPr>
              <a:t>  12010119 — FIESTA NUGGET CHEESE 123 400 GR/PAC at 72.5% confidence — the exact SKU of the real photo used.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How it works:</a:t>
            </a:r>
            <a:r>
              <a:rPr sz="1300" b="0">
                <a:solidFill>
                  <a:srgbClr val="212121"/>
                </a:solidFill>
                <a:latin typeface="Segoe UI"/>
              </a:rPr>
              <a:t>  a DINOv2 vision transformer embeds the photo (384-dim) and cosine-matches it against 118 reference photos across 16 known SKUs; score = best match within each class.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Fallback:</a:t>
            </a:r>
            <a:r>
              <a:rPr sz="1300" b="0">
                <a:solidFill>
                  <a:srgbClr val="212121"/>
                </a:solidFill>
                <a:latin typeface="Segoe UI"/>
              </a:rPr>
              <a:t>  if DINOv2 is unavailable, a fine-tuned YOLO classifier (83.3% top-1 val accuracy) steps in — its scores are real softmax probabilities.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AI OCR Expiry Extraction:</a:t>
            </a:r>
            <a:r>
              <a:rPr sz="1300" b="0">
                <a:solidFill>
                  <a:srgbClr val="212121"/>
                </a:solidFill>
                <a:latin typeface="Segoe UI"/>
              </a:rPr>
              <a:t>  Batch 1: 23/09/2026, tagged “Tanggal terdeteksi otomatis dari OCR” — read directly off the printed date, not guessed.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00" b="1">
                <a:solidFill>
                  <a:srgbClr val="4C8F30"/>
                </a:solidFill>
                <a:latin typeface="Segoe UI"/>
              </a:rPr>
              <a:t>▸  No fake results:</a:t>
            </a:r>
            <a:r>
              <a:rPr sz="1300" b="0">
                <a:solidFill>
                  <a:srgbClr val="212121"/>
                </a:solidFill>
                <a:latin typeface="Segoe UI"/>
              </a:rPr>
              <a:t>  if classification is unreachable, the app shows an explicit retry screen instead of fabricating a match.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C8F30"/>
                </a:solidFill>
                <a:latin typeface="Segoe UI"/>
              </a:rPr>
              <a:t>SECTION 3 • PRODUCT SCAN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Step 4 — Saved &amp; Visible in History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25-product-saved-suc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51660" cy="411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4C8F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“Hasil Pemindaian Produk Berhasil Disimpan!”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25-product-saved-suc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260" y="1554480"/>
            <a:ext cx="1851660" cy="411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912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History → Product Scan tab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3560" y="2103120"/>
            <a:ext cx="356616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>
                <a:solidFill>
                  <a:srgbClr val="212121"/>
                </a:solidFill>
                <a:latin typeface="Segoe UI"/>
              </a:rPr>
              <a:t>▸  Card shows the confirmed SKU name, Batch 1, and expiry date.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350">
                <a:solidFill>
                  <a:srgbClr val="212121"/>
                </a:solidFill>
                <a:latin typeface="Segoe UI"/>
              </a:rPr>
              <a:t>▸  Same Terkonfirmasi badge convention as DO Scan.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05DAA"/>
                </a:solidFill>
                <a:latin typeface="Segoe UI"/>
              </a:rPr>
              <a:t>SECTION 4 • GUARDRAILS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Logout — Real Unsynced-Document Warning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27-logout-confirm-dia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1851660" cy="411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90956" y="1522476"/>
            <a:ext cx="1915668" cy="4178808"/>
          </a:xfrm>
          <a:prstGeom prst="roundRect">
            <a:avLst>
              <a:gd name="adj" fmla="val 4500"/>
            </a:avLst>
          </a:prstGeom>
          <a:noFill/>
          <a:ln w="38100">
            <a:solidFill>
              <a:srgbClr val="D32F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“Ada Dokumen Belum Tersinkron”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91256" y="1522476"/>
            <a:ext cx="1915668" cy="41788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28-logged-out-back-to-log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1554480"/>
            <a:ext cx="1851660" cy="411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91256" y="5747004"/>
            <a:ext cx="19156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 i="0">
                <a:solidFill>
                  <a:srgbClr val="757575"/>
                </a:solidFill>
                <a:latin typeface="Segoe UI"/>
              </a:rPr>
              <a:t>Confirmed → back to login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3560" y="1737360"/>
            <a:ext cx="35661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Data-driven warning:</a:t>
            </a:r>
            <a:r>
              <a:rPr sz="1250" b="0">
                <a:solidFill>
                  <a:srgbClr val="212121"/>
                </a:solidFill>
                <a:latin typeface="Segoe UI"/>
              </a:rPr>
              <a:t>  the “Ada 1 dokumen…” count comes straight from the live pending-queue length, not a canned string.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If the queue is empty,</a:t>
            </a:r>
            <a:r>
              <a:rPr sz="1250" b="0">
                <a:solidFill>
                  <a:srgbClr val="212121"/>
                </a:solidFill>
                <a:latin typeface="Segoe UI"/>
              </a:rPr>
              <a:t>  Logout proceeds immediately — no dialog.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Batal / Ya, Logout:</a:t>
            </a:r>
            <a:r>
              <a:rPr sz="1250" b="0">
                <a:solidFill>
                  <a:srgbClr val="212121"/>
                </a:solidFill>
                <a:latin typeface="Segoe UI"/>
              </a:rPr>
              <a:t>  cancel and stay, or confirm and clear the JWT + local Hive cache.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250" b="1">
                <a:solidFill>
                  <a:srgbClr val="4C8F30"/>
                </a:solidFill>
                <a:latin typeface="Segoe UI"/>
              </a:rPr>
              <a:t>▸  Why it matters:</a:t>
            </a:r>
            <a:r>
              <a:rPr sz="1250" b="0">
                <a:solidFill>
                  <a:srgbClr val="212121"/>
                </a:solidFill>
                <a:latin typeface="Segoe UI"/>
              </a:rPr>
              <a:t>  a plain logout wipes the local cache — this stops an in-flight upload from silently vanishing.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05DAA"/>
                </a:solidFill>
                <a:latin typeface="Segoe UI"/>
              </a:rPr>
              <a:t>SECTION 4 • GUARDRAILS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12121"/>
                </a:solidFill>
                <a:latin typeface="Segoe UI"/>
              </a:rPr>
              <a:t>What This Walkthrough Proves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07008"/>
            <a:ext cx="11183112" cy="27940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600200"/>
            <a:ext cx="5257800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600200"/>
            <a:ext cx="109728" cy="2103120"/>
          </a:xfrm>
          <a:prstGeom prst="rect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828800"/>
            <a:ext cx="4617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4C8F30"/>
                </a:solidFill>
                <a:latin typeface="Segoe UI"/>
              </a:rPr>
              <a:t>100% Real Backend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377440"/>
            <a:ext cx="4617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212121"/>
                </a:solidFill>
                <a:latin typeface="Segoe UI"/>
              </a:rPr>
              <a:t>Every OCR field, classification score, and PDF value traces back to a real POST/GET — nothing hand-edited.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89320" y="1600200"/>
            <a:ext cx="5257800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89320" y="1600200"/>
            <a:ext cx="109728" cy="2103120"/>
          </a:xfrm>
          <a:prstGeom prst="rect">
            <a:avLst/>
          </a:prstGeom>
          <a:solidFill>
            <a:srgbClr val="D32F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828800"/>
            <a:ext cx="4617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D32F2F"/>
                </a:solidFill>
                <a:latin typeface="Segoe UI"/>
              </a:rPr>
              <a:t>Survives Real Failure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377440"/>
            <a:ext cx="4617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212121"/>
                </a:solidFill>
                <a:latin typeface="Segoe UI"/>
              </a:rPr>
              <a:t>The network genuinely dropped mid-capture — the timeout screen shown is that real event, not a simulation.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931920"/>
            <a:ext cx="5257800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2920" y="3931920"/>
            <a:ext cx="109728" cy="2103120"/>
          </a:xfrm>
          <a:prstGeom prst="rect">
            <a:avLst/>
          </a:prstGeom>
          <a:solidFill>
            <a:srgbClr val="F57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160520"/>
            <a:ext cx="4617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F57C00"/>
                </a:solidFill>
                <a:latin typeface="Segoe UI"/>
              </a:rPr>
              <a:t>Offline-Safe Queue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4617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212121"/>
                </a:solidFill>
                <a:latin typeface="Segoe UI"/>
              </a:rPr>
              <a:t>Every capture lands in a local store before the network call starts — an app kill mid-upload loses nothing.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89320" y="3931920"/>
            <a:ext cx="5257800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89320" y="3931920"/>
            <a:ext cx="109728" cy="2103120"/>
          </a:xfrm>
          <a:prstGeom prst="rect">
            <a:avLst/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4160520"/>
            <a:ext cx="4617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05DAA"/>
                </a:solidFill>
                <a:latin typeface="Segoe UI"/>
              </a:rPr>
              <a:t>Human-in-the-Loop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709160"/>
            <a:ext cx="46177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212121"/>
                </a:solidFill>
                <a:latin typeface="Segoe UI"/>
              </a:rPr>
              <a:t>Confirmation gate + unsynced-logout warning both exist specifically to stop silent, unacknowledged data loss.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47104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Prima Mart Scanner — App Walkthrough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0" y="6547104"/>
            <a:ext cx="1188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757575"/>
                </a:solidFill>
                <a:latin typeface="Segoe U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C8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360" y="1097280"/>
            <a:ext cx="2060448" cy="1188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651760"/>
            <a:ext cx="1036015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FFFFFF"/>
                </a:solidFill>
                <a:latin typeface="Segoe UI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29000"/>
            <a:ext cx="1036015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E8F5E0"/>
                </a:solidFill>
                <a:latin typeface="Segoe UI"/>
              </a:rPr>
              <a:t>Full detail in WORKFLOW.md — 32 real-backend screenshots in screenshots/v2/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6035040"/>
            <a:ext cx="10360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C8E6C0"/>
                </a:solidFill>
                <a:latin typeface="Segoe UI"/>
              </a:rPr>
              <a:t>Prima Mart Scanner — PT. Primafood International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